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23" r:id="rId2"/>
    <p:sldId id="309" r:id="rId3"/>
    <p:sldId id="318" r:id="rId4"/>
    <p:sldId id="319" r:id="rId5"/>
    <p:sldId id="320" r:id="rId6"/>
    <p:sldId id="258" r:id="rId7"/>
    <p:sldId id="262" r:id="rId8"/>
    <p:sldId id="263" r:id="rId9"/>
    <p:sldId id="285" r:id="rId10"/>
    <p:sldId id="268" r:id="rId11"/>
    <p:sldId id="313" r:id="rId12"/>
    <p:sldId id="286" r:id="rId13"/>
    <p:sldId id="287" r:id="rId14"/>
    <p:sldId id="314" r:id="rId15"/>
    <p:sldId id="295" r:id="rId16"/>
    <p:sldId id="298" r:id="rId17"/>
    <p:sldId id="300" r:id="rId18"/>
    <p:sldId id="304" r:id="rId19"/>
    <p:sldId id="306" r:id="rId20"/>
    <p:sldId id="301" r:id="rId21"/>
    <p:sldId id="296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3717" autoAdjust="0"/>
  </p:normalViewPr>
  <p:slideViewPr>
    <p:cSldViewPr snapToGrid="0">
      <p:cViewPr varScale="1">
        <p:scale>
          <a:sx n="75" d="100"/>
          <a:sy n="75" d="100"/>
        </p:scale>
        <p:origin x="11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2EAB0-0D3E-43F4-893C-513DE18F657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C6558-B6D6-4F53-835C-49D350EFE1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bhds.virginia.gov/developmental-services/substance-abuse-services" TargetMode="External"/><Relationship Id="rId13" Type="http://schemas.openxmlformats.org/officeDocument/2006/relationships/hyperlink" Target="http://www.virginiaselfadvocacy.org/" TargetMode="External"/><Relationship Id="rId18" Type="http://schemas.openxmlformats.org/officeDocument/2006/relationships/hyperlink" Target="http://easyaccess.virginia.gov/" TargetMode="External"/><Relationship Id="rId26" Type="http://schemas.openxmlformats.org/officeDocument/2006/relationships/hyperlink" Target="http://www.csa.virginia.gov/" TargetMode="External"/><Relationship Id="rId3" Type="http://schemas.openxmlformats.org/officeDocument/2006/relationships/hyperlink" Target="https://dbhds.virginia.gov/" TargetMode="External"/><Relationship Id="rId21" Type="http://schemas.openxmlformats.org/officeDocument/2006/relationships/hyperlink" Target="https://hhr.virginia.gov/" TargetMode="External"/><Relationship Id="rId7" Type="http://schemas.openxmlformats.org/officeDocument/2006/relationships/hyperlink" Target="https://dbhds.virginia.gov/quality-management/human-rights" TargetMode="External"/><Relationship Id="rId12" Type="http://schemas.openxmlformats.org/officeDocument/2006/relationships/hyperlink" Target="http://vaboard.org/" TargetMode="External"/><Relationship Id="rId17" Type="http://schemas.openxmlformats.org/officeDocument/2006/relationships/hyperlink" Target="https://www.vadsa.org/" TargetMode="External"/><Relationship Id="rId25" Type="http://schemas.openxmlformats.org/officeDocument/2006/relationships/hyperlink" Target="http://www.vats.org/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://www.dbhds.virginia.gov/" TargetMode="External"/><Relationship Id="rId20" Type="http://schemas.openxmlformats.org/officeDocument/2006/relationships/hyperlink" Target="http://www.dss.virginia.gov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bhds.virginia.gov/office-of-recovery-services" TargetMode="External"/><Relationship Id="rId11" Type="http://schemas.openxmlformats.org/officeDocument/2006/relationships/hyperlink" Target="https://www.vaboard.org/" TargetMode="External"/><Relationship Id="rId24" Type="http://schemas.openxmlformats.org/officeDocument/2006/relationships/hyperlink" Target="http://www.dmas.virginia.gov/" TargetMode="External"/><Relationship Id="rId5" Type="http://schemas.openxmlformats.org/officeDocument/2006/relationships/hyperlink" Target="https://dbhds.virginia.gov/developmental-services" TargetMode="External"/><Relationship Id="rId15" Type="http://schemas.openxmlformats.org/officeDocument/2006/relationships/hyperlink" Target="http://www.vdh.state.va.us/" TargetMode="External"/><Relationship Id="rId23" Type="http://schemas.openxmlformats.org/officeDocument/2006/relationships/hyperlink" Target="https://www.vadars.org/" TargetMode="External"/><Relationship Id="rId28" Type="http://schemas.openxmlformats.org/officeDocument/2006/relationships/hyperlink" Target="https://www.saara.org/" TargetMode="External"/><Relationship Id="rId10" Type="http://schemas.openxmlformats.org/officeDocument/2006/relationships/hyperlink" Target="http://www.vacil.org/va_cils_directory.htm" TargetMode="External"/><Relationship Id="rId19" Type="http://schemas.openxmlformats.org/officeDocument/2006/relationships/hyperlink" Target="http://www.virginianavigator.org/" TargetMode="External"/><Relationship Id="rId4" Type="http://schemas.openxmlformats.org/officeDocument/2006/relationships/hyperlink" Target="https://dbhds.virginia.gov/office-of-integrated-health" TargetMode="External"/><Relationship Id="rId9" Type="http://schemas.openxmlformats.org/officeDocument/2006/relationships/hyperlink" Target="https://dbhds.virginia.gov/behavioral-health/behavioral-health-wellness" TargetMode="External"/><Relationship Id="rId14" Type="http://schemas.openxmlformats.org/officeDocument/2006/relationships/hyperlink" Target="http://www.thearcofva.org/" TargetMode="External"/><Relationship Id="rId22" Type="http://schemas.openxmlformats.org/officeDocument/2006/relationships/hyperlink" Target="http://www.partnership.vcu.edu/" TargetMode="External"/><Relationship Id="rId27" Type="http://schemas.openxmlformats.org/officeDocument/2006/relationships/hyperlink" Target="http://www.dbhds.virginia.gov/individuals-and-families/substance-abus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young adults at Carousel Connection put together a list of things people with intellectual disabilities might want their vaccinators to know: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C6558-B6D6-4F53-835C-49D350EFE1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9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 Organizations for Individuals with Disabilities in Virginia </a:t>
            </a: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Department of Behavioral Health and Developmental Services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(DBHDS)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The Office of Integrated Health at DBHDS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Developmental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Office of Recovery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Human Rights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Substance Abuse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Behavioral Health and Wellness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Centers for Independent Living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Virginia Board for People with Disabillities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Virginia Board for People with Disabilities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Center for Disability Leadership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The Arc of Virginia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Medical Assistance Services (DMAS)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CommonHelp (apply for Medicaid)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Medicaid.gov Virginia page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Virginia Department of Health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Virginia Department of Behavioral Health &amp; Developmental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Virginia Disability Services Agencies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Virginia Easy Access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Virginia Navigator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Virginia Department of Social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Secretary of Health and Human Resources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Partnership for People with Disabilities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Virginia Department for Aging and Rehabilitative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Virginia Department of Medical Assistance Services (DMAS)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Virginia Assistive Technology System (VATS)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/>
              </a:rPr>
              <a:t>Virginia Office of Children's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of Health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of Behavioral Health &amp; Developmental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Disability Services Agencies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Easy Access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Navigator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of Social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 of Health and Human Resources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 for People with Disabilities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for Aging and Rehabilitative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of Medical Assistance Services (DMAS)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Assistive Technology System (VATS)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Office of Children's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of Health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of Behavioral Health &amp; Developmental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Disability Services Agencies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Easy Access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Navigator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of Social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 of Health and Human Resources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 for People with Disabilities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for Aging and Rehabilitative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Department of Medical Assistance Services (DMAS)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Assistive Technology System (VATS)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Office of Children's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of Developmental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Support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Rehabilitation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 Services &amp; Special Programs (ESSP)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 Navigator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Arc of Virginia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of Mental Health - Virginia Department of Behavioral Health &amp; Developmental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Governor's Access Plan (GAP)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 America of Virginia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Rehabilitation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 Navigator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Traumatic Brain Injury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Injury Association of Virginia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Virginia Brain Injury Council (VBIC)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Rehabilitation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 Services &amp; Special Programs (ESSP)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 Navigator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Addiction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/>
              </a:rPr>
              <a:t>Office of Substance Abuse Services (OSAS)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/>
              </a:rPr>
              <a:t>Substance Abuse &amp; Addiction Recovery Alliance (SAARA)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C6558-B6D6-4F53-835C-49D350EFE1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5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BDFC-610D-41E4-80EA-3D30B84093F2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8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26AD-D73F-4D91-A98C-08A80F5A372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8" name="Rectangle 7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6481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3EAF-D397-4B15-B05E-54499017B8C8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8" name="Rectangle 7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4919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EAF7-5FC3-48E4-AEFA-B2D4297FE996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8" name="Rectangle 7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581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7BEC-67C9-4EAB-9F33-F5F75746D3EB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8" name="Rectangle 7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7549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59A8-11AE-4EA0-B01D-F279DF0ED599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9" name="Rectangle 8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7214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AC60-B80F-444F-8709-F4E8B9BD0C3B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11" name="Rectangle 10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395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B6D7-F43D-47BA-B866-9C5DB5CBE5FD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7" name="Rectangle 6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3192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FDD1-713A-49B6-9946-025512DEA13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6" name="Rectangle 5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4778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5F2F-354F-42BD-AA65-5B9DA52B15AE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9" name="Rectangle 8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4959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47C-0F73-4FF0-9D7A-0C5A7EE2147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486650" y="93552"/>
            <a:ext cx="1513525" cy="412257"/>
            <a:chOff x="312017" y="279165"/>
            <a:chExt cx="1834416" cy="499662"/>
          </a:xfrm>
        </p:grpSpPr>
        <p:sp>
          <p:nvSpPr>
            <p:cNvPr id="9" name="Rectangle 8"/>
            <p:cNvSpPr/>
            <p:nvPr/>
          </p:nvSpPr>
          <p:spPr>
            <a:xfrm>
              <a:off x="312017" y="279165"/>
              <a:ext cx="1834416" cy="4996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1161" y="302627"/>
              <a:ext cx="1776129" cy="45273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5528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C4CF-3BF3-4F81-B95D-C93608B35970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D403-32A3-456F-9E42-157C52AD5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2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forstartservices.org/sites/www.centerforstartservices.org/files/korysstorygettingthecovid19vaccine.pdf" TargetMode="External"/><Relationship Id="rId2" Type="http://schemas.openxmlformats.org/officeDocument/2006/relationships/hyperlink" Target="https://hospitals.jefferson.edu/content/dam/health/PDFs/departments/COVIDVaccineVisualStory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dc.gov/coronavirus/2019-ncov/vaccines/safety/vsafe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cd.org/template/event.cfm?event_id=7992&amp;id=740&amp;parent=740" TargetMode="External"/><Relationship Id="rId3" Type="http://schemas.openxmlformats.org/officeDocument/2006/relationships/hyperlink" Target="https://nadsp.org/covid-19resources/" TargetMode="External"/><Relationship Id="rId7" Type="http://schemas.openxmlformats.org/officeDocument/2006/relationships/hyperlink" Target="https://aucd.adobeconnect.com/pc64dcyorac1/" TargetMode="External"/><Relationship Id="rId2" Type="http://schemas.openxmlformats.org/officeDocument/2006/relationships/hyperlink" Target="https://www.aucd.org/template/event.cfm?event_id=8661&amp;id=379&amp;parent=37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enterforstartservices.org/the-science-of-hope-tomasulo" TargetMode="External"/><Relationship Id="rId11" Type="http://schemas.openxmlformats.org/officeDocument/2006/relationships/hyperlink" Target="https://gucchdtacenter.georgetown.edu/TraumaInformedCare/" TargetMode="External"/><Relationship Id="rId5" Type="http://schemas.openxmlformats.org/officeDocument/2006/relationships/hyperlink" Target="https://youtu.be/UQa-2csMJRY" TargetMode="External"/><Relationship Id="rId10" Type="http://schemas.openxmlformats.org/officeDocument/2006/relationships/hyperlink" Target="http://training.mhw-idd.uthscsa.edu/" TargetMode="External"/><Relationship Id="rId4" Type="http://schemas.openxmlformats.org/officeDocument/2006/relationships/hyperlink" Target="https://youtu.be/-0e6BCbhj4Y" TargetMode="External"/><Relationship Id="rId9" Type="http://schemas.openxmlformats.org/officeDocument/2006/relationships/hyperlink" Target="http://aucd.adobeconnect.com/p65lvcp2lz9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ncbddd/actearly/pdf/parents_pdfs/DevelopmentalScreening.pdf" TargetMode="External"/><Relationship Id="rId13" Type="http://schemas.openxmlformats.org/officeDocument/2006/relationships/hyperlink" Target="https://www.porticonetwork.ca/documents/38160/99698/Emergency+Dept+Toolkit+FINAL.pdf" TargetMode="External"/><Relationship Id="rId3" Type="http://schemas.openxmlformats.org/officeDocument/2006/relationships/hyperlink" Target="https://www.porticonetwork.ca/web/hcardd/healthcareresources/people-with-developmental-disabilities-and-caregivers" TargetMode="External"/><Relationship Id="rId7" Type="http://schemas.openxmlformats.org/officeDocument/2006/relationships/hyperlink" Target="https://www.gemssforschools.org/conditions" TargetMode="External"/><Relationship Id="rId12" Type="http://schemas.openxmlformats.org/officeDocument/2006/relationships/hyperlink" Target="https://www.gemssforschools.org/content/healthcare-providers-gemss" TargetMode="External"/><Relationship Id="rId2" Type="http://schemas.openxmlformats.org/officeDocument/2006/relationships/hyperlink" Target="https://familymatters.ddtoolkits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ngland.nhs.uk/wp-content/uploads/2018/02/stomp-easy-read-leaflet.pdf" TargetMode="External"/><Relationship Id="rId11" Type="http://schemas.openxmlformats.org/officeDocument/2006/relationships/hyperlink" Target="https://www.autismspeaks.org/tool-kit?audience%5B2126%5D=2126&amp;state=All" TargetMode="External"/><Relationship Id="rId5" Type="http://schemas.openxmlformats.org/officeDocument/2006/relationships/hyperlink" Target="https://www.autismspeaks.org/tool-kit?audience%5B2111%5D=2111&amp;state=All" TargetMode="External"/><Relationship Id="rId10" Type="http://schemas.openxmlformats.org/officeDocument/2006/relationships/hyperlink" Target="http://aadmd.org/category/tags/webinar" TargetMode="External"/><Relationship Id="rId4" Type="http://schemas.openxmlformats.org/officeDocument/2006/relationships/hyperlink" Target="https://vkc.mc.vanderbilt.edu/vkc/resources/autism/" TargetMode="External"/><Relationship Id="rId9" Type="http://schemas.openxmlformats.org/officeDocument/2006/relationships/hyperlink" Target="http://vkc.mc.vanderbilt.edu/etoolkit/" TargetMode="External"/><Relationship Id="rId14" Type="http://schemas.openxmlformats.org/officeDocument/2006/relationships/hyperlink" Target="https://www.porticonetwork.ca/documents/38160/99698/Primary+Care+Toolkit_FINAL_ym2.pdf/dfa654d6-8463-41da-9b79-3478315503eb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ggia.berkeley.edu/" TargetMode="External"/><Relationship Id="rId13" Type="http://schemas.openxmlformats.org/officeDocument/2006/relationships/hyperlink" Target="https://nccc.georgetown.edu/" TargetMode="External"/><Relationship Id="rId3" Type="http://schemas.openxmlformats.org/officeDocument/2006/relationships/hyperlink" Target="https://positivepsychologyprogram.com/wp-content/uploads/2017/02/the-Perma-Model-1.pdf" TargetMode="External"/><Relationship Id="rId7" Type="http://schemas.openxmlformats.org/officeDocument/2006/relationships/hyperlink" Target="https://ggsc.berkeley.edu/" TargetMode="External"/><Relationship Id="rId12" Type="http://schemas.openxmlformats.org/officeDocument/2006/relationships/hyperlink" Target="https://www.samhsa.gov/nctic" TargetMode="External"/><Relationship Id="rId2" Type="http://schemas.openxmlformats.org/officeDocument/2006/relationships/hyperlink" Target="https://www.authentichappiness.sas.upenn.edu/" TargetMode="External"/><Relationship Id="rId16" Type="http://schemas.openxmlformats.org/officeDocument/2006/relationships/hyperlink" Target="http://hogg.utexas.edu/project/mental-health-id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pc.sas.upenn.edu/" TargetMode="External"/><Relationship Id="rId11" Type="http://schemas.openxmlformats.org/officeDocument/2006/relationships/hyperlink" Target="https://www.mh-idd.com/" TargetMode="External"/><Relationship Id="rId5" Type="http://schemas.openxmlformats.org/officeDocument/2006/relationships/hyperlink" Target="http://www.viacharacter.org/www/" TargetMode="External"/><Relationship Id="rId15" Type="http://schemas.openxmlformats.org/officeDocument/2006/relationships/hyperlink" Target="http://hogg.utexas.edu/" TargetMode="External"/><Relationship Id="rId10" Type="http://schemas.openxmlformats.org/officeDocument/2006/relationships/hyperlink" Target="https://www.mhddcenter.org/" TargetMode="External"/><Relationship Id="rId4" Type="http://schemas.openxmlformats.org/officeDocument/2006/relationships/hyperlink" Target="https://www.authentichappiness.sas.upenn.edu/resources?field_resources_category_tid_1=133" TargetMode="External"/><Relationship Id="rId9" Type="http://schemas.openxmlformats.org/officeDocument/2006/relationships/hyperlink" Target="https://www.aucd.org/template/page.cfm?id=1014" TargetMode="External"/><Relationship Id="rId14" Type="http://schemas.openxmlformats.org/officeDocument/2006/relationships/hyperlink" Target="https://gucchd.georgetown.ed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disabilitynavigator.org/" TargetMode="External"/><Relationship Id="rId3" Type="http://schemas.openxmlformats.org/officeDocument/2006/relationships/hyperlink" Target="http://hogg.utexas.edu/project/mental-health-idd" TargetMode="External"/><Relationship Id="rId7" Type="http://schemas.openxmlformats.org/officeDocument/2006/relationships/hyperlink" Target="http://aucd.org/" TargetMode="External"/><Relationship Id="rId12" Type="http://schemas.openxmlformats.org/officeDocument/2006/relationships/hyperlink" Target="https://medlineplus.gov/developmentaldisabilities.html" TargetMode="External"/><Relationship Id="rId2" Type="http://schemas.openxmlformats.org/officeDocument/2006/relationships/hyperlink" Target="https://www.aucd.org/template/page.cfm?id=101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admd.org/" TargetMode="External"/><Relationship Id="rId11" Type="http://schemas.openxmlformats.org/officeDocument/2006/relationships/hyperlink" Target="https://www.aacap.org/AACAP/Families_and_Youth/Facts_for_Families/FFF-Guide/Children-with-an-Intellectual-Disability-023.aspx" TargetMode="External"/><Relationship Id="rId5" Type="http://schemas.openxmlformats.org/officeDocument/2006/relationships/hyperlink" Target="https://aaidd.org/" TargetMode="External"/><Relationship Id="rId10" Type="http://schemas.openxmlformats.org/officeDocument/2006/relationships/hyperlink" Target="https://www.cdc.gov/ncbddd/developmentaldisabilities/index.html" TargetMode="External"/><Relationship Id="rId4" Type="http://schemas.openxmlformats.org/officeDocument/2006/relationships/hyperlink" Target="https://ppc.sas.upenn.edu/" TargetMode="External"/><Relationship Id="rId9" Type="http://schemas.openxmlformats.org/officeDocument/2006/relationships/hyperlink" Target="https://www.gemssforschool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ha92624\Documents\COVIDVaccineVisualStory.pdf" TargetMode="External"/><Relationship Id="rId2" Type="http://schemas.openxmlformats.org/officeDocument/2006/relationships/hyperlink" Target="https://www.cdc.gov/coronavirus/2019-ncov/vaccines/safety/vsafe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enterforstartservices.org/sites/www.centerforstartservices.org/files/korysstorygettingthecovid19vaccine.pdf" TargetMode="External"/><Relationship Id="rId4" Type="http://schemas.openxmlformats.org/officeDocument/2006/relationships/hyperlink" Target="https://selfadvocacyinfo.org/wp-content/uploads/2020/12/COVID-19-Vaccine-Information-in-Plain-Language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communitynursing@dbhds.Virginia.gov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608" y="1745069"/>
            <a:ext cx="8081180" cy="3015977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Part 2: Guidance </a:t>
            </a:r>
            <a:r>
              <a:rPr lang="en-US" sz="36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for Vaccinating </a:t>
            </a:r>
            <a:r>
              <a:rPr lang="en-US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Individuals with Intellectual and Developmental </a:t>
            </a:r>
            <a:br>
              <a:rPr lang="en-US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</a:br>
            <a:r>
              <a:rPr lang="en-US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Disabilities (I/DD)</a:t>
            </a:r>
            <a:endParaRPr lang="en-US" sz="3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92052" y="4981020"/>
            <a:ext cx="65122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by: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Virginia Department of Behavioral Health and Developmental Services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Office of Integrated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Supports Network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73276" y="503704"/>
            <a:ext cx="3749844" cy="1021391"/>
            <a:chOff x="2641333" y="1222408"/>
            <a:chExt cx="4013734" cy="1093270"/>
          </a:xfrm>
        </p:grpSpPr>
        <p:sp>
          <p:nvSpPr>
            <p:cNvPr id="8" name="Rectangle 7"/>
            <p:cNvSpPr/>
            <p:nvPr/>
          </p:nvSpPr>
          <p:spPr>
            <a:xfrm>
              <a:off x="2641333" y="1222408"/>
              <a:ext cx="4013734" cy="109327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DBHDS_Logo_CMYK_BLK_062014-Cropped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705100" y="1273743"/>
              <a:ext cx="3886200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3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30" y="231112"/>
            <a:ext cx="8211120" cy="8742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Share Personal Experiences of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Individuals with Intellectual Disabilities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365" y="1496742"/>
            <a:ext cx="8221168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 download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Vaccination Visual Story from Jefferson Hospital here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hospitals.jefferson.edu/content/dam/health/PDFs/departments/COVIDVaccineVisualStory.pdf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download a copy of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Kory’s Story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 Getting the COVID-19 Vaccine here: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centerforstartservices.org/sites/www.centerforstartservices.org/files/korysstorygettingthecovid19vaccine.pdf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937" b="12506"/>
          <a:stretch/>
        </p:blipFill>
        <p:spPr>
          <a:xfrm>
            <a:off x="2948853" y="4887309"/>
            <a:ext cx="2921874" cy="155553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0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19942" y="2034942"/>
            <a:ext cx="5104116" cy="2788116"/>
            <a:chOff x="1864243" y="2575035"/>
            <a:chExt cx="5104116" cy="2788116"/>
          </a:xfrm>
        </p:grpSpPr>
        <p:sp>
          <p:nvSpPr>
            <p:cNvPr id="6" name="Oval 5"/>
            <p:cNvSpPr/>
            <p:nvPr/>
          </p:nvSpPr>
          <p:spPr>
            <a:xfrm>
              <a:off x="1958836" y="2711669"/>
              <a:ext cx="5009523" cy="265148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 After the Vaccine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864243" y="2575035"/>
              <a:ext cx="5009523" cy="26514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 After the Vaccine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1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54" y="224449"/>
            <a:ext cx="7886700" cy="86077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Special </a:t>
            </a:r>
            <a:r>
              <a:rPr lang="en-US" sz="3200" dirty="0" smtClean="0">
                <a:latin typeface="Arial Black" panose="020B0A04020102020204" pitchFamily="34" charset="0"/>
              </a:rPr>
              <a:t>Accommodations:</a:t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After the Vaccine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054" y="1596294"/>
            <a:ext cx="8437426" cy="424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for allergic reactions for 15-30 minutes, per CDC guidance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(Please remember:  I/DD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individuals may not understand abstract concepts such as:  headache, nausea, dizziness, etc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Provide accessible information about whom to call if the person has questions or concerns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vaccination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Consider providing chairs that rock, or sensory spaces people can use for their 15-minute wait. They can all be great resources, assuming they can be sanitized and kept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safe.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If I am waiting and being watched for 15 minutes, please give me updates on the time. </a:t>
            </a:r>
          </a:p>
        </p:txBody>
      </p:sp>
    </p:spTree>
    <p:extLst>
      <p:ext uri="{BB962C8B-B14F-4D97-AF65-F5344CB8AC3E}">
        <p14:creationId xmlns:p14="http://schemas.microsoft.com/office/powerpoint/2010/main" val="33397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99" y="475658"/>
            <a:ext cx="7886700" cy="51912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The Second Vaccine Dose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276" y="1489722"/>
            <a:ext cx="7895002" cy="370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Schedule the vaccination appointment for the second dose, if one 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needed, (if not already scheduled).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Ask the individual and caregiver if they have any questions or concerns about scheduling for their second dose.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Develop a plan to remind people about the second-dose appointment, when needed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Encourage the person who was vaccinated to sign up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   </a:t>
            </a:r>
            <a:r>
              <a:rPr lang="en-US" sz="22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-safe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CDC’s after vaccination health checker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89" y="5252483"/>
            <a:ext cx="5444360" cy="12864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9823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3515" y="2134790"/>
            <a:ext cx="4956970" cy="2588420"/>
            <a:chOff x="1864244" y="2764221"/>
            <a:chExt cx="4956970" cy="2588420"/>
          </a:xfrm>
        </p:grpSpPr>
        <p:sp>
          <p:nvSpPr>
            <p:cNvPr id="6" name="Oval 5"/>
            <p:cNvSpPr/>
            <p:nvPr/>
          </p:nvSpPr>
          <p:spPr>
            <a:xfrm>
              <a:off x="1990368" y="2890345"/>
              <a:ext cx="4830846" cy="24622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 Additional Resources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864244" y="2764221"/>
              <a:ext cx="4830846" cy="24622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 Additional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1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57" y="184256"/>
            <a:ext cx="8583263" cy="9210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Support </a:t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Organizations for More Information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470" y="1458166"/>
            <a:ext cx="8158879" cy="472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Reach out to partner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organizations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who serve individuals with intellectual and developmental disabilities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such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as:</a:t>
            </a:r>
          </a:p>
          <a:p>
            <a:pPr marL="457200" indent="-228600">
              <a:lnSpc>
                <a:spcPct val="108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Virginia Department of Behavioral Health and Developmental Services (DBHDS).</a:t>
            </a:r>
          </a:p>
          <a:p>
            <a:pPr marL="457200" indent="-228600">
              <a:lnSpc>
                <a:spcPct val="108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state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agencies on aging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disabilities.</a:t>
            </a:r>
          </a:p>
          <a:p>
            <a:pPr marL="457200" indent="-228600">
              <a:lnSpc>
                <a:spcPct val="108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Centers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Independent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Living. </a:t>
            </a:r>
          </a:p>
          <a:p>
            <a:pPr marL="457200" indent="-228600">
              <a:lnSpc>
                <a:spcPct val="108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Community-based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organizations and advocacy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groups.</a:t>
            </a:r>
          </a:p>
          <a:p>
            <a:pPr marL="457200" indent="-228600">
              <a:lnSpc>
                <a:spcPct val="108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eterans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groups.</a:t>
            </a:r>
          </a:p>
          <a:p>
            <a:pPr marL="457200" indent="-228600">
              <a:lnSpc>
                <a:spcPct val="108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aith-based organizations.</a:t>
            </a:r>
          </a:p>
          <a:p>
            <a:pPr marL="457200" indent="-228600">
              <a:lnSpc>
                <a:spcPct val="108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Tribal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organizations, and others to identify vaccine needs and accessible locations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80" y="66468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Resources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580" y="1392031"/>
            <a:ext cx="80003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Free Online Trainings &amp; Webinars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Strategies for Addressing Anxiety Related to COVID-19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(AUCD Webinar recorded 6.24.2020) - Dr. Karen Weigle, Associate Director, and Dr. Jill Hinton, Clinical Director, Center for START Services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COVID-19 Toolkit for DSPs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(NADSP)- Resources to help DSPs take care of themselves during the Crisis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MH Treatment Approaches in a World with COVID: You can do it! 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Dr. Katy Stratigos (Virtual SNTI May 2020)  -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Q&amp;A with Dr. Stratigos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The Science of Hope in a Time of Crisis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(START/AUCD Webinar recorded 4.15.2020) - Dr. Dan Tomasulo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Violence &amp; Mental Illness: The Real Story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(AUCD Webinar recorded 9.26.2019) - Dr. Jill Hinton, Center for START Services Clinical Director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Mental Health Diagnosis in IDD: Bio-psycho-social Approach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(AUCD Webinar recorded 10.18.2017) - Dr. Roberto Blanco, NC START Medical Director &amp; Dr. Jill Hinton, Center for START Services Clinical Director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Trauma-Informed Care Throughout the Lifespan (AUCD Webinar)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- Dr. Jill Hinton, Center for START Services Clinical Director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Mental Health Wellness for Individuals with Intellectual and Developmental Disabilities (MHW-IDD)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a free 6 module training from Texas Health and Human Services developed in partnership with Dr. Joan B Bealsey, Center for START Services Director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Trauma Informed Care: Perspectives and Resources: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A comprehensive web-based, video-enhanced resource tool from Georgetown University's National Technical Assistance Center for Children's Mental Health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70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29" y="354616"/>
            <a:ext cx="7886700" cy="706929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Resources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829" y="1345324"/>
            <a:ext cx="829463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Family, Caregiver Resources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Family Matters Toolkit by HCARDD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- This toolkit is for caregivers who are interested in improving the health and health care of a family member with intellectual and developmental disabilities (IDD). The resources included in this toolkit can be used together, or as stand-alone materials, depending on your needs, goals and existing resources.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Health Care Resources for People with DD and Caregivers (Health Passports, Communication Tools,  About Going to the Hospital)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HCARDD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Autism-related materials from the Vanderbilt Kennedy Center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Publications include tip sheets, booklets, and more available through the Vanderbilt Kennedy Center and its affiliates.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Autism resources for parents from Autism Speaks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STOMP: Stopping the over medication of people with a learning disability, autism or both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easy read leaflet from NHS England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Genetics education materials for parents and schools from GEMSS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Developmental Monitoring and Screening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from the CDC (in English and En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Provider Resources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Healthcare for Adults with Intellectual and Developmental Disabilities: A Toolkit for Primary Care Providers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from the Vanderbilt Kennedy Center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Free Webinars from the National Academy of Developmental Medicine and Dentistr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Autism related resources for healthcare professionals from Autism Speaks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Genetic education materials for school success (GEMSS)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resources for healthcare providers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Improving Emergency Care for adults with Developmental Disabilities: A Toolkit for Providers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from HCARDD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Implementing Health Checks for Adults with Developmental Disabilities: A Toolkit for Primary Care Providers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HCARDD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30" y="323085"/>
            <a:ext cx="7886700" cy="696419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Resources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830" y="1397876"/>
            <a:ext cx="822533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Care Provider 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Psychology Resources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UPenn Authentic Happiness Website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PERMA infographic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from PositivePsychologyProgram.com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Positive psychology books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written by leaders in the field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VIA Institute on Character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The Positive Psychology Center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The Greater Good Science Center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at UC Berkeley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Greater Good in Action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Science-based practices for a meaningful life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VIA Institute 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Character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Websites &amp; Organizations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AUCD Mental Health Aspects of IDD Special Interest Group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- The Mental Health Aspects of I/DD Special Interest Group (MH SIG) at AUCD provides information to Network members on critical issues related to mental health for people with intellectual and/or developmental disabilities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Mental Health and Developmental Disabilities National Training Center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Mental Health –Intellectual and Developmental Disabilities (1998-2009)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- Former groundbreaking journal in IDD-MH developed by Anne Hurley PhD and Robert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Sovner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MD that continues to offer valuable information today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National Center for Trauma-Informed Care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(NCTIC) a program of the Substance Abuse and Mental Health Services Administration (SAMHSA)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National Center for Cultural Competence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at Georgetown University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Center for Child and Human Development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 Georgetown University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Hogg Foundation for Mental Health at the University of Texas at Austin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(Read: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Policy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7168"/>
            <a:ext cx="7886700" cy="549274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Resources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850" y="1345324"/>
            <a:ext cx="8225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Websites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Recommendations: Addressing the Mental Health and Wellness of Individuals with Intellectual Disabilities (IDD)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Positive Psychology Center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 the University of Pennsylvania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American Association on Intellectual &amp; Developmental Disabilities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(AAIDD)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American Academy of Developmental Medicine and Dentistry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(AADMD)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Association of University Centers on Disabilities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(AUCD)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National Disability Navigator Resource Collaborative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Genetics Education Materials for School Success (GEMSS)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a program from the New England Regional Genetics Network (nergn)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Centers for Disease Control and Prevention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(CDC)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American Academy of Child &amp; Adolescent Psychiatry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(AACAP)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US National Library of Medicine MedlinePlus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955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83384" y="1919328"/>
            <a:ext cx="6777232" cy="3019345"/>
            <a:chOff x="1107498" y="1797269"/>
            <a:chExt cx="6777232" cy="3019345"/>
          </a:xfrm>
        </p:grpSpPr>
        <p:sp>
          <p:nvSpPr>
            <p:cNvPr id="6" name="Oval 5"/>
            <p:cNvSpPr/>
            <p:nvPr/>
          </p:nvSpPr>
          <p:spPr>
            <a:xfrm>
              <a:off x="1233623" y="1944414"/>
              <a:ext cx="6651107" cy="2872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 The Day of the Clinic:</a:t>
              </a:r>
            </a:p>
            <a:p>
              <a:pPr algn="ctr"/>
              <a:r>
                <a:rPr lang="en-US" sz="36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Things to Know</a:t>
              </a:r>
              <a:endParaRPr lang="en-US" sz="36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107498" y="1797269"/>
              <a:ext cx="6651107" cy="2872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 The Day of the Clinic:</a:t>
              </a:r>
            </a:p>
            <a:p>
              <a:pPr algn="ctr"/>
              <a:r>
                <a:rPr lang="en-US" sz="36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Things to Know</a:t>
              </a:r>
              <a:endParaRPr lang="en-US" sz="36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6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82" y="252248"/>
            <a:ext cx="7886700" cy="831577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References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382" y="1555532"/>
            <a:ext cx="80003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Centers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Disease Control and Prevention (2020). V-safe After Vaccination Health Checker.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https://www.cdc.gov/coronavirus/2019-ncov/vaccines/safety/vsafe.html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Health (2021). Vaccine visual story,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file:///C:/Users/dha92624/Documents/COVIDVaccineVisualStory.pdf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Self Advocacy Resource and Technical Assistance Center (2020).  COVID-19-Vaccine-Information-in-Plain-Language.pdf.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https://selfadvocacyinfo.org/wp-content/uploads/2020/12/COVID-19-Vaccine-Information-in-Plain-Language.pdf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Center for START Services at the University of New Hampshire Institute on Disability/UCED (2021).  Kory’s Story:  Getting the COVID-19 Vaccine.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https://centerforstartservices.org/sites/www.centerforstartservices.org/files/korysstorygettingthecovid19vaccine.pdf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0" y="1734773"/>
            <a:ext cx="7886700" cy="3131701"/>
          </a:xfrm>
        </p:spPr>
        <p:txBody>
          <a:bodyPr anchor="t">
            <a:norm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Thank You </a:t>
            </a:r>
            <a:r>
              <a:rPr lang="en-US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from the Office of Integrated Health (OIH) at the Virginia Department of Behavioral Health and Developmental Services (DBHDS)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8312" y="5025092"/>
            <a:ext cx="7957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have any questions or concerns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them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communitynursing@dbhds.virginia.gov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92" y="1281161"/>
            <a:ext cx="106079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5562"/>
            <a:ext cx="7886700" cy="53922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Sensory Issues to Consider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61285"/>
            <a:ext cx="8371114" cy="311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Giving individuals pictorial checklists upon arrival with clear, easy to read information can help individuals and caregivers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and may reduce anxiety on vaccination day.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room (auditorium, etc.) cannot be less overwhelming, consider offering noise-reduction headphones and/or sunglasses to reduce  sensory overload for individuals.</a:t>
            </a: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23" y="4332514"/>
            <a:ext cx="2206399" cy="220639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10" y="4214813"/>
            <a:ext cx="3810000" cy="23241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67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5562"/>
            <a:ext cx="7886700" cy="53922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Sensory Issues to Consider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450429"/>
            <a:ext cx="8095622" cy="507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with intellectual disabilities can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sense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negativity more easily than the rest of us,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 please try to be positive.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one can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see you smile behind your mask, so please use a friendly tone of voice.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 patient,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make take individuals with I/DD longer to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follow directions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answer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your questions.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 encouraging, friendly and positive.</a:t>
            </a:r>
          </a:p>
          <a:p>
            <a:pPr marL="228600" indent="-22860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 individuals with I/DD                                                           (especially those with autism)                                                                may not like to be “touched”.                                                                  Please be respectful of their                                                        personal space.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217" r="25763" b="18914"/>
          <a:stretch/>
        </p:blipFill>
        <p:spPr>
          <a:xfrm>
            <a:off x="5665618" y="4278085"/>
            <a:ext cx="2525882" cy="216090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1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99" y="425417"/>
            <a:ext cx="7886700" cy="53922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Be Welcoming to Caregivers </a:t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and Family Members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544" y="1501508"/>
            <a:ext cx="8585573" cy="347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Most individuals with intellectual and developmental disabilities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caregivers (family members, direct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providers, friends, etc.)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who help them with day-to-day activities. </a:t>
            </a: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family members and/or other caregivers to accompany individuals to the vaccination site. </a:t>
            </a: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family members 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caregivers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will be accompanying the person being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vaccinated, ask if they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will need to be vaccinated at the same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time, so everyone is accounted for in the schedule.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023" b="12231"/>
          <a:stretch/>
        </p:blipFill>
        <p:spPr>
          <a:xfrm>
            <a:off x="2529740" y="5067466"/>
            <a:ext cx="3865179" cy="147144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0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84" y="384370"/>
            <a:ext cx="8758016" cy="72895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Some Important Things to Know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486650" y="160793"/>
            <a:ext cx="1500341" cy="408666"/>
            <a:chOff x="2773276" y="503704"/>
            <a:chExt cx="3749844" cy="1021391"/>
          </a:xfrm>
        </p:grpSpPr>
        <p:sp>
          <p:nvSpPr>
            <p:cNvPr id="6" name="Rectangle 5"/>
            <p:cNvSpPr/>
            <p:nvPr/>
          </p:nvSpPr>
          <p:spPr>
            <a:xfrm>
              <a:off x="2773276" y="503704"/>
              <a:ext cx="3749844" cy="102139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DBHDS_Logo_CMYK_BLK_062014-Cropped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32851" y="551664"/>
              <a:ext cx="3630695" cy="925471"/>
            </a:xfrm>
            <a:prstGeom prst="rect">
              <a:avLst/>
            </a:prstGeom>
          </p:spPr>
        </p:pic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1021" y="1584676"/>
            <a:ext cx="8137971" cy="477167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some things individuals with intellectual and developmental disabilities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might want their vaccinators to know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might feel anxious, and a new environment with loud noises and bright lights might make this worse. </a:t>
            </a:r>
          </a:p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My caregiver must stay with me to at all times throughout the process to communicate my needs, maintain my safety, and address any of my concerns.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4422776"/>
            <a:ext cx="2362200" cy="19335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7500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54" y="374857"/>
            <a:ext cx="7886700" cy="68995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Some </a:t>
            </a:r>
            <a:r>
              <a:rPr lang="en-US" sz="3200" dirty="0" smtClean="0">
                <a:latin typeface="Arial Black" panose="020B0A04020102020204" pitchFamily="34" charset="0"/>
              </a:rPr>
              <a:t>Important Things </a:t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to Know continued…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996" y="1506749"/>
            <a:ext cx="8007829" cy="417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Distraction helps me. </a:t>
            </a:r>
          </a:p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like fidgets 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offering to hold an individual’s hand.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my caregiver’s help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Encouragement helps. </a:t>
            </a:r>
          </a:p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Please tell me that I am doing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good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job,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that I am being brave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and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 clear about expectations.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521"/>
          <a:stretch/>
        </p:blipFill>
        <p:spPr>
          <a:xfrm>
            <a:off x="5368228" y="2913193"/>
            <a:ext cx="3147122" cy="254648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1949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39" y="214400"/>
            <a:ext cx="7886700" cy="8105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Some Important Things 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to Know continued…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839" y="1621487"/>
            <a:ext cx="8018583" cy="2902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may not think to start a discussion to distract myself, so please feel free to begin a discussion with me. </a:t>
            </a: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things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ask me are my favorite song or activity.  </a:t>
            </a: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even ask me what helps me feel calm.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846" b="30692"/>
          <a:stretch/>
        </p:blipFill>
        <p:spPr>
          <a:xfrm>
            <a:off x="1845630" y="4643165"/>
            <a:ext cx="5091000" cy="171318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6006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13" y="405321"/>
            <a:ext cx="7886700" cy="55932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Tips for Administering </a:t>
            </a:r>
            <a:r>
              <a:rPr lang="en-US" sz="3200" dirty="0" smtClean="0"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Vaccines continued…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D403-32A3-456F-9E42-157C52AD5E0F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385" y="1529971"/>
            <a:ext cx="8092965" cy="442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Ask the individual and caregivers if they any questions about the vaccine. </a:t>
            </a: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people with disabilities may have questions 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concerns, which are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 common among other people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accessible materials on site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gives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more information about the vaccine, any potential side effects, and when the vaccinated person needs to return for a second dose, if needed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reward or a sticker at the end always helps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" b="99023" l="0" r="993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7306" y="4936306"/>
            <a:ext cx="1493618" cy="14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6776</TotalTime>
  <Words>2300</Words>
  <Application>Microsoft Office PowerPoint</Application>
  <PresentationFormat>On-screen Show (4:3)</PresentationFormat>
  <Paragraphs>236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Lucida Calligraphy</vt:lpstr>
      <vt:lpstr>Symbol</vt:lpstr>
      <vt:lpstr>Office Theme</vt:lpstr>
      <vt:lpstr>Part 2: Guidance for Vaccinating Individuals with Intellectual and Developmental  Disabilities (I/DD)</vt:lpstr>
      <vt:lpstr>PowerPoint Presentation</vt:lpstr>
      <vt:lpstr>Sensory Issues to Consider</vt:lpstr>
      <vt:lpstr>Sensory Issues to Consider</vt:lpstr>
      <vt:lpstr>Be Welcoming to Caregivers  and Family Members</vt:lpstr>
      <vt:lpstr>Some Important Things to Know</vt:lpstr>
      <vt:lpstr>Some Important Things  to Know continued…</vt:lpstr>
      <vt:lpstr>Some Important Things  to Know continued…</vt:lpstr>
      <vt:lpstr>Tips for Administering  Vaccines continued…</vt:lpstr>
      <vt:lpstr>Share Personal Experiences of  Individuals with Intellectual Disabilities</vt:lpstr>
      <vt:lpstr>PowerPoint Presentation</vt:lpstr>
      <vt:lpstr>Special Accommodations: After the Vaccine</vt:lpstr>
      <vt:lpstr>The Second Vaccine Dose</vt:lpstr>
      <vt:lpstr>PowerPoint Presentation</vt:lpstr>
      <vt:lpstr>Support  Organizations for More Information</vt:lpstr>
      <vt:lpstr>Resources</vt:lpstr>
      <vt:lpstr>Resources</vt:lpstr>
      <vt:lpstr>Resources</vt:lpstr>
      <vt:lpstr>Resources</vt:lpstr>
      <vt:lpstr>References</vt:lpstr>
      <vt:lpstr>Thank You  from the Office of Integrated Health (OIH) at the Virginia Department of Behavioral Health and Developmental Services (DBHDS)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Program</dc:creator>
  <cp:lastModifiedBy>Moon, Susan (DBHDS)</cp:lastModifiedBy>
  <cp:revision>171</cp:revision>
  <cp:lastPrinted>2019-09-05T19:11:00Z</cp:lastPrinted>
  <dcterms:created xsi:type="dcterms:W3CDTF">2019-09-05T17:48:22Z</dcterms:created>
  <dcterms:modified xsi:type="dcterms:W3CDTF">2021-04-29T02:07:19Z</dcterms:modified>
</cp:coreProperties>
</file>